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unknown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2" r:id="rId8"/>
    <p:sldId id="263" r:id="rId9"/>
    <p:sldId id="264" r:id="rId10"/>
    <p:sldId id="266" r:id="rId11"/>
    <p:sldId id="261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26" autoAdjust="0"/>
    <p:restoredTop sz="94660"/>
  </p:normalViewPr>
  <p:slideViewPr>
    <p:cSldViewPr>
      <p:cViewPr varScale="1">
        <p:scale>
          <a:sx n="69" d="100"/>
          <a:sy n="69" d="100"/>
        </p:scale>
        <p:origin x="-85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EEFB4-42F8-4013-9EDF-3C0C5AA8E2E7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CCCDE-C622-4947-B387-6F2E23328B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3875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EEFB4-42F8-4013-9EDF-3C0C5AA8E2E7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CCCDE-C622-4947-B387-6F2E23328B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2503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EEFB4-42F8-4013-9EDF-3C0C5AA8E2E7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CCCDE-C622-4947-B387-6F2E23328B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8567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EEFB4-42F8-4013-9EDF-3C0C5AA8E2E7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CCCDE-C622-4947-B387-6F2E23328B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7893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EEFB4-42F8-4013-9EDF-3C0C5AA8E2E7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CCCDE-C622-4947-B387-6F2E23328B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4598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EEFB4-42F8-4013-9EDF-3C0C5AA8E2E7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CCCDE-C622-4947-B387-6F2E23328B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8760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EEFB4-42F8-4013-9EDF-3C0C5AA8E2E7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CCCDE-C622-4947-B387-6F2E23328B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7207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EEFB4-42F8-4013-9EDF-3C0C5AA8E2E7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CCCDE-C622-4947-B387-6F2E23328B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3190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EEFB4-42F8-4013-9EDF-3C0C5AA8E2E7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CCCDE-C622-4947-B387-6F2E23328B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6107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EEFB4-42F8-4013-9EDF-3C0C5AA8E2E7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CCCDE-C622-4947-B387-6F2E23328B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3981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EEFB4-42F8-4013-9EDF-3C0C5AA8E2E7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CCCDE-C622-4947-B387-6F2E23328B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85946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4EEFB4-42F8-4013-9EDF-3C0C5AA8E2E7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ECCCDE-C622-4947-B387-6F2E23328B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4262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media1.mp3"/><Relationship Id="rId5" Type="http://schemas.openxmlformats.org/officeDocument/2006/relationships/image" Target="../media/image2.png"/><Relationship Id="rId4" Type="http://schemas.microsoft.com/office/2007/relationships/media" Target="../media/media1.mp3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microsoft.com/office/2007/relationships/hdphoto" Target="../media/hdphoto6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slide" Target="slide2.xml"/><Relationship Id="rId4" Type="http://schemas.microsoft.com/office/2007/relationships/hdphoto" Target="../media/hdphoto10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7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7" Type="http://schemas.openxmlformats.org/officeDocument/2006/relationships/image" Target="../media/image24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" Target="slide11.xml"/><Relationship Id="rId7" Type="http://schemas.openxmlformats.org/officeDocument/2006/relationships/image" Target="../media/image32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7" Type="http://schemas.microsoft.com/office/2007/relationships/hdphoto" Target="../media/hdphoto6.wdp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slide" Target="slide2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8.png"/><Relationship Id="rId7" Type="http://schemas.openxmlformats.org/officeDocument/2006/relationships/image" Target="../media/image35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24.png"/><Relationship Id="rId10" Type="http://schemas.openxmlformats.org/officeDocument/2006/relationships/image" Target="../media/image38.png"/><Relationship Id="rId4" Type="http://schemas.microsoft.com/office/2007/relationships/hdphoto" Target="../media/hdphoto4.wdp"/><Relationship Id="rId9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3.png"/><Relationship Id="rId3" Type="http://schemas.openxmlformats.org/officeDocument/2006/relationships/image" Target="../media/image8.png"/><Relationship Id="rId7" Type="http://schemas.microsoft.com/office/2007/relationships/hdphoto" Target="../media/hdphoto11.wdp"/><Relationship Id="rId12" Type="http://schemas.openxmlformats.org/officeDocument/2006/relationships/image" Target="../media/image42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microsoft.com/office/2007/relationships/hdphoto" Target="../media/hdphoto13.wdp"/><Relationship Id="rId5" Type="http://schemas.openxmlformats.org/officeDocument/2006/relationships/image" Target="../media/image24.png"/><Relationship Id="rId10" Type="http://schemas.openxmlformats.org/officeDocument/2006/relationships/image" Target="../media/image41.png"/><Relationship Id="rId4" Type="http://schemas.microsoft.com/office/2007/relationships/hdphoto" Target="../media/hdphoto4.wdp"/><Relationship Id="rId9" Type="http://schemas.microsoft.com/office/2007/relationships/hdphoto" Target="../media/hdphoto12.wdp"/><Relationship Id="rId1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0.png"/><Relationship Id="rId3" Type="http://schemas.openxmlformats.org/officeDocument/2006/relationships/image" Target="../media/image8.png"/><Relationship Id="rId7" Type="http://schemas.openxmlformats.org/officeDocument/2006/relationships/image" Target="../media/image46.png"/><Relationship Id="rId12" Type="http://schemas.microsoft.com/office/2007/relationships/hdphoto" Target="../media/hdphoto15.wdp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49.png"/><Relationship Id="rId5" Type="http://schemas.openxmlformats.org/officeDocument/2006/relationships/image" Target="../media/image24.png"/><Relationship Id="rId10" Type="http://schemas.microsoft.com/office/2007/relationships/hdphoto" Target="../media/hdphoto14.wdp"/><Relationship Id="rId4" Type="http://schemas.microsoft.com/office/2007/relationships/hdphoto" Target="../media/hdphoto4.wdp"/><Relationship Id="rId9" Type="http://schemas.openxmlformats.org/officeDocument/2006/relationships/image" Target="../media/image48.png"/><Relationship Id="rId1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microsoft.com/office/2007/relationships/hdphoto" Target="../media/hdphoto6.wdp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slide" Target="slide2.xml"/><Relationship Id="rId4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7.png"/><Relationship Id="rId18" Type="http://schemas.microsoft.com/office/2007/relationships/hdphoto" Target="../media/hdphoto5.wdp"/><Relationship Id="rId3" Type="http://schemas.openxmlformats.org/officeDocument/2006/relationships/image" Target="../media/image3.png"/><Relationship Id="rId7" Type="http://schemas.openxmlformats.org/officeDocument/2006/relationships/slide" Target="slide11.xml"/><Relationship Id="rId12" Type="http://schemas.microsoft.com/office/2007/relationships/hdphoto" Target="../media/hdphoto3.wdp"/><Relationship Id="rId17" Type="http://schemas.openxmlformats.org/officeDocument/2006/relationships/image" Target="../media/image9.png"/><Relationship Id="rId2" Type="http://schemas.openxmlformats.org/officeDocument/2006/relationships/image" Target="../media/image1.jpeg"/><Relationship Id="rId16" Type="http://schemas.microsoft.com/office/2007/relationships/hdphoto" Target="../media/hdphoto4.wdp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11" Type="http://schemas.openxmlformats.org/officeDocument/2006/relationships/image" Target="../media/image6.png"/><Relationship Id="rId5" Type="http://schemas.openxmlformats.org/officeDocument/2006/relationships/image" Target="../media/image4.jpeg"/><Relationship Id="rId15" Type="http://schemas.openxmlformats.org/officeDocument/2006/relationships/image" Target="../media/image8.png"/><Relationship Id="rId10" Type="http://schemas.openxmlformats.org/officeDocument/2006/relationships/slide" Target="slide7.xml"/><Relationship Id="rId4" Type="http://schemas.microsoft.com/office/2007/relationships/hdphoto" Target="../media/hdphoto1.wdp"/><Relationship Id="rId9" Type="http://schemas.microsoft.com/office/2007/relationships/hdphoto" Target="../media/hdphoto2.wdp"/><Relationship Id="rId14" Type="http://schemas.openxmlformats.org/officeDocument/2006/relationships/slide" Target="slide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3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4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microsoft.com/office/2007/relationships/hdphoto" Target="../media/hdphoto6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slide" Target="slide2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microsoft.com/office/2007/relationships/hdphoto" Target="../media/hdphoto7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microsoft.com/office/2007/relationships/hdphoto" Target="../media/hdphoto8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microsoft.com/office/2007/relationships/hdphoto" Target="../media/hdphoto9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196752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Интерактивная игра</a:t>
            </a:r>
            <a:endParaRPr lang="ru-RU" b="1" dirty="0">
              <a:solidFill>
                <a:schemeClr val="tx2">
                  <a:lumMod val="40000"/>
                  <a:lumOff val="6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2492896"/>
            <a:ext cx="7664896" cy="1752600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По дорогам сказок</a:t>
            </a:r>
            <a:endParaRPr lang="ru-RU" sz="60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в гостях у сказки - мелодичный минус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7365473" y="618130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50258464"/>
      </p:ext>
    </p:extLst>
  </p:cSld>
  <p:clrMapOvr>
    <a:masterClrMapping/>
  </p:clrMapOvr>
  <p:transition spd="slow" advClick="0" advTm="200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withEffect">
                                  <p:stCondLst>
                                    <p:cond delay="1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999" showWhenStopped="0">
                <p:cTn id="1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060848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100000" l="0" r="99023">
                        <a14:foregroundMark x1="40234" y1="27388" x2="40234" y2="27388"/>
                        <a14:foregroundMark x1="44043" y1="27388" x2="44043" y2="27388"/>
                        <a14:foregroundMark x1="46094" y1="28423" x2="46094" y2="28423"/>
                        <a14:foregroundMark x1="25098" y1="25432" x2="25098" y2="25432"/>
                        <a14:foregroundMark x1="20801" y1="27848" x2="20801" y2="278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505343" y="3212976"/>
            <a:ext cx="3058545" cy="2595582"/>
          </a:xfrm>
        </p:spPr>
      </p:pic>
      <p:pic>
        <p:nvPicPr>
          <p:cNvPr id="19" name="Рисунок 18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833" b="100000" l="10000" r="100000">
                        <a14:foregroundMark x1="56875" y1="74375" x2="56875" y2="74375"/>
                        <a14:foregroundMark x1="69844" y1="63542" x2="69844" y2="63542"/>
                        <a14:foregroundMark x1="70313" y1="63542" x2="70313" y2="63542"/>
                        <a14:foregroundMark x1="68281" y1="71250" x2="68281" y2="71250"/>
                        <a14:foregroundMark x1="67344" y1="75625" x2="67344" y2="75625"/>
                        <a14:foregroundMark x1="57344" y1="71250" x2="57344" y2="7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79960" y="4872454"/>
            <a:ext cx="2015721" cy="1511791"/>
          </a:xfrm>
          <a:prstGeom prst="rect">
            <a:avLst/>
          </a:prstGeom>
        </p:spPr>
      </p:pic>
      <p:sp>
        <p:nvSpPr>
          <p:cNvPr id="20" name="Овальная выноска 19"/>
          <p:cNvSpPr/>
          <p:nvPr/>
        </p:nvSpPr>
        <p:spPr>
          <a:xfrm>
            <a:off x="3563888" y="1340768"/>
            <a:ext cx="5328592" cy="2376264"/>
          </a:xfrm>
          <a:prstGeom prst="wedgeEllipseCallout">
            <a:avLst>
              <a:gd name="adj1" fmla="val -56290"/>
              <a:gd name="adj2" fmla="val 688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solidFill>
                  <a:prstClr val="white"/>
                </a:solidFill>
                <a:latin typeface="Georgia" pitchFamily="18" charset="0"/>
              </a:rPr>
              <a:t>Ты справился со всеми заданиями ! Нажми на </a:t>
            </a:r>
            <a:r>
              <a:rPr lang="ru-RU" sz="3200" dirty="0" smtClean="0">
                <a:solidFill>
                  <a:prstClr val="white"/>
                </a:solidFill>
                <a:latin typeface="Georgia" pitchFamily="18" charset="0"/>
              </a:rPr>
              <a:t>домик.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38057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4206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Comic Sans MS" panose="030F0702030302020204" pitchFamily="66" charset="0"/>
              </a:rPr>
              <a:t>Заполни пустой квадрат, нажав на соответствующее изображение</a:t>
            </a:r>
            <a:endParaRPr lang="ru-RU" sz="3200" dirty="0">
              <a:latin typeface="Comic Sans MS" panose="030F0702030302020204" pitchFamily="66" charset="0"/>
            </a:endParaRPr>
          </a:p>
        </p:txBody>
      </p:sp>
      <p:pic>
        <p:nvPicPr>
          <p:cNvPr id="3" name="Рисунок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3833" y="1125712"/>
            <a:ext cx="2808312" cy="2521331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78994696"/>
              </p:ext>
            </p:extLst>
          </p:nvPr>
        </p:nvGraphicFramePr>
        <p:xfrm>
          <a:off x="2997428" y="1700807"/>
          <a:ext cx="5112567" cy="33123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04189"/>
                <a:gridCol w="1704189"/>
                <a:gridCol w="1704189"/>
              </a:tblGrid>
              <a:tr h="110412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412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412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69006" y="3000963"/>
            <a:ext cx="1008112" cy="9265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6692661" y="2934644"/>
            <a:ext cx="1008112" cy="92653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6732240" y="1923113"/>
            <a:ext cx="1008112" cy="92653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5035267" y="4005064"/>
            <a:ext cx="1008112" cy="92653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3280830" y="2928557"/>
            <a:ext cx="1008112" cy="92653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10365" y="1800013"/>
            <a:ext cx="1008112" cy="9265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32240" y="3981015"/>
            <a:ext cx="1008112" cy="92653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5076057" y="1800012"/>
            <a:ext cx="1008112" cy="92653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3351156" y="4045854"/>
            <a:ext cx="1008112" cy="92653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27155" y="5424732"/>
            <a:ext cx="1008112" cy="92653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5292080" y="5347265"/>
            <a:ext cx="1008112" cy="92653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2555776" y="5306474"/>
            <a:ext cx="1008112" cy="926531"/>
          </a:xfrm>
          <a:prstGeom prst="rect">
            <a:avLst/>
          </a:prstGeom>
        </p:spPr>
      </p:pic>
      <p:grpSp>
        <p:nvGrpSpPr>
          <p:cNvPr id="21" name="Группа 20"/>
          <p:cNvGrpSpPr/>
          <p:nvPr/>
        </p:nvGrpSpPr>
        <p:grpSpPr>
          <a:xfrm>
            <a:off x="6525823" y="5105581"/>
            <a:ext cx="1981763" cy="1752419"/>
            <a:chOff x="6525824" y="4460704"/>
            <a:chExt cx="2376264" cy="2446154"/>
          </a:xfrm>
        </p:grpSpPr>
        <p:pic>
          <p:nvPicPr>
            <p:cNvPr id="22" name="Рисунок 21">
              <a:hlinkClick r:id="" action="ppaction://hlinkshowjump?jump=nextslide"/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6525824" y="4460704"/>
              <a:ext cx="2376264" cy="2446154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 rot="20737600">
              <a:off x="7255464" y="4857150"/>
              <a:ext cx="1296144" cy="369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latin typeface="Georgia" pitchFamily="18" charset="0"/>
                </a:rPr>
                <a:t>ДАЛЕЕ</a:t>
              </a:r>
              <a:endParaRPr lang="ru-RU" b="1" dirty="0">
                <a:latin typeface="Georg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938903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0988" y="260648"/>
            <a:ext cx="6912768" cy="1143000"/>
          </a:xfrm>
        </p:spPr>
        <p:txBody>
          <a:bodyPr>
            <a:noAutofit/>
          </a:bodyPr>
          <a:lstStyle/>
          <a:p>
            <a:r>
              <a:rPr lang="ru-RU" sz="3200" dirty="0">
                <a:latin typeface="Comic Sans MS" panose="030F0702030302020204" pitchFamily="66" charset="0"/>
              </a:rPr>
              <a:t>Заполни пустой квадрат, нажав на соответствующее изображение</a:t>
            </a:r>
          </a:p>
        </p:txBody>
      </p:sp>
      <p:pic>
        <p:nvPicPr>
          <p:cNvPr id="3" name="Рисунок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7783" y="916623"/>
            <a:ext cx="2808312" cy="2521331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28965329"/>
              </p:ext>
            </p:extLst>
          </p:nvPr>
        </p:nvGraphicFramePr>
        <p:xfrm>
          <a:off x="2997428" y="1700807"/>
          <a:ext cx="5112567" cy="33123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04189"/>
                <a:gridCol w="1704189"/>
                <a:gridCol w="1704189"/>
              </a:tblGrid>
              <a:tr h="110412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412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412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9335856" flipH="1">
            <a:off x="6715258" y="4055295"/>
            <a:ext cx="976445" cy="66994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423725">
            <a:off x="3351156" y="1831453"/>
            <a:ext cx="1008112" cy="69167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8707562">
            <a:off x="71925" y="3394186"/>
            <a:ext cx="1008112" cy="69167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8994471" flipH="1">
            <a:off x="1373725" y="4322182"/>
            <a:ext cx="1008112" cy="6916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629423">
            <a:off x="1683339" y="3020040"/>
            <a:ext cx="1008112" cy="691673"/>
          </a:xfrm>
          <a:prstGeom prst="rect">
            <a:avLst/>
          </a:prstGeom>
        </p:spPr>
      </p:pic>
      <p:grpSp>
        <p:nvGrpSpPr>
          <p:cNvPr id="21" name="Группа 20"/>
          <p:cNvGrpSpPr/>
          <p:nvPr/>
        </p:nvGrpSpPr>
        <p:grpSpPr>
          <a:xfrm>
            <a:off x="6721993" y="5265683"/>
            <a:ext cx="1981763" cy="1752419"/>
            <a:chOff x="8477058" y="4125055"/>
            <a:chExt cx="2376264" cy="2446154"/>
          </a:xfrm>
        </p:grpSpPr>
        <p:pic>
          <p:nvPicPr>
            <p:cNvPr id="22" name="Рисунок 21">
              <a:hlinkClick r:id="" action="ppaction://hlinkshowjump?jump=nextslide"/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8477058" y="4125055"/>
              <a:ext cx="2376264" cy="2446154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 rot="20737600">
              <a:off x="9017117" y="4565461"/>
              <a:ext cx="1296144" cy="369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latin typeface="Georgia" pitchFamily="18" charset="0"/>
                </a:rPr>
                <a:t>ДАЛЕЕ</a:t>
              </a:r>
              <a:endParaRPr lang="ru-RU" b="1" dirty="0">
                <a:latin typeface="Georgia" pitchFamily="18" charset="0"/>
              </a:endParaRPr>
            </a:p>
          </p:txBody>
        </p:sp>
      </p:grpSp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9176275" flipH="1">
            <a:off x="4931315" y="1855824"/>
            <a:ext cx="1008112" cy="69167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8531652">
            <a:off x="6732239" y="1855825"/>
            <a:ext cx="1008112" cy="691673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423725">
            <a:off x="4931313" y="2919208"/>
            <a:ext cx="1008112" cy="691673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423725">
            <a:off x="3432509" y="4099296"/>
            <a:ext cx="1008112" cy="691673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8531652">
            <a:off x="3273409" y="2946646"/>
            <a:ext cx="1008112" cy="691673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8531652">
            <a:off x="4953769" y="3995929"/>
            <a:ext cx="1008112" cy="69167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9176275" flipH="1">
            <a:off x="6681932" y="2890675"/>
            <a:ext cx="1008112" cy="691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64412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Comic Sans MS" panose="030F0702030302020204" pitchFamily="66" charset="0"/>
              </a:rPr>
              <a:t>Заполни пустой квадрат, нажав на соответствующее изображение</a:t>
            </a:r>
          </a:p>
        </p:txBody>
      </p:sp>
      <p:pic>
        <p:nvPicPr>
          <p:cNvPr id="3" name="Рисунок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4969" y="1272122"/>
            <a:ext cx="2808312" cy="2521331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51560424"/>
              </p:ext>
            </p:extLst>
          </p:nvPr>
        </p:nvGraphicFramePr>
        <p:xfrm>
          <a:off x="2997428" y="1700807"/>
          <a:ext cx="5112567" cy="33123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04189"/>
                <a:gridCol w="1704189"/>
                <a:gridCol w="1704189"/>
              </a:tblGrid>
              <a:tr h="110412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412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412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5138996" y="2934644"/>
            <a:ext cx="926531" cy="92653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5035267" y="1804273"/>
            <a:ext cx="1008112" cy="89621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1155" y="1800013"/>
            <a:ext cx="926531" cy="92653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3391946" y="4045854"/>
            <a:ext cx="926531" cy="92653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75282" y="5320945"/>
            <a:ext cx="926531" cy="92653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2921564" y="5336105"/>
            <a:ext cx="1008112" cy="89621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5436096" y="5426917"/>
            <a:ext cx="733039" cy="733039"/>
          </a:xfrm>
          <a:prstGeom prst="rect">
            <a:avLst/>
          </a:prstGeom>
        </p:spPr>
      </p:pic>
      <p:grpSp>
        <p:nvGrpSpPr>
          <p:cNvPr id="21" name="Группа 20"/>
          <p:cNvGrpSpPr/>
          <p:nvPr/>
        </p:nvGrpSpPr>
        <p:grpSpPr>
          <a:xfrm>
            <a:off x="6525823" y="5105581"/>
            <a:ext cx="1981763" cy="1752419"/>
            <a:chOff x="6525824" y="4460704"/>
            <a:chExt cx="2376264" cy="2446154"/>
          </a:xfrm>
        </p:grpSpPr>
        <p:pic>
          <p:nvPicPr>
            <p:cNvPr id="22" name="Рисунок 21">
              <a:hlinkClick r:id="" action="ppaction://hlinkshowjump?jump=nextslide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6525824" y="4460704"/>
              <a:ext cx="2376264" cy="2446154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 rot="20737600">
              <a:off x="7255464" y="4857150"/>
              <a:ext cx="1296144" cy="369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latin typeface="Georgia" pitchFamily="18" charset="0"/>
                </a:rPr>
                <a:t>ДАЛЕЕ</a:t>
              </a:r>
              <a:endParaRPr lang="ru-RU" b="1" dirty="0">
                <a:latin typeface="Georgia" pitchFamily="18" charset="0"/>
              </a:endParaRPr>
            </a:p>
          </p:txBody>
        </p:sp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65940" y="1891612"/>
            <a:ext cx="808872" cy="80887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37467" y="4098776"/>
            <a:ext cx="808872" cy="808872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25620" y="2993473"/>
            <a:ext cx="808872" cy="808872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6766752" y="2867771"/>
            <a:ext cx="1008112" cy="896211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5035267" y="4011437"/>
            <a:ext cx="1008112" cy="896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12901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52536" y="2060848"/>
            <a:ext cx="4010202" cy="3600400"/>
          </a:xfrm>
          <a:prstGeom prst="rect">
            <a:avLst/>
          </a:prstGeom>
        </p:spPr>
      </p:pic>
      <p:sp>
        <p:nvSpPr>
          <p:cNvPr id="20" name="Овальная выноска 19"/>
          <p:cNvSpPr/>
          <p:nvPr/>
        </p:nvSpPr>
        <p:spPr>
          <a:xfrm>
            <a:off x="3563888" y="1340768"/>
            <a:ext cx="5328592" cy="2376264"/>
          </a:xfrm>
          <a:prstGeom prst="wedgeEllipseCallout">
            <a:avLst>
              <a:gd name="adj1" fmla="val -51939"/>
              <a:gd name="adj2" fmla="val 3962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solidFill>
                  <a:prstClr val="white"/>
                </a:solidFill>
                <a:latin typeface="Georgia" pitchFamily="18" charset="0"/>
              </a:rPr>
              <a:t>Ты справился со всеми заданиями ! Нажми на </a:t>
            </a:r>
            <a:r>
              <a:rPr lang="ru-RU" sz="3200" dirty="0" smtClean="0">
                <a:solidFill>
                  <a:prstClr val="white"/>
                </a:solidFill>
                <a:latin typeface="Georgia" pitchFamily="18" charset="0"/>
              </a:rPr>
              <a:t>домик.</a:t>
            </a:r>
            <a:endParaRPr lang="ru-RU" dirty="0"/>
          </a:p>
        </p:txBody>
      </p:sp>
      <p:pic>
        <p:nvPicPr>
          <p:cNvPr id="24" name="Рисунок 23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833" b="100000" l="10000" r="100000">
                        <a14:foregroundMark x1="56875" y1="74375" x2="56875" y2="74375"/>
                        <a14:foregroundMark x1="69844" y1="63542" x2="69844" y2="63542"/>
                        <a14:foregroundMark x1="70313" y1="63542" x2="70313" y2="63542"/>
                        <a14:foregroundMark x1="68281" y1="71250" x2="68281" y2="71250"/>
                        <a14:foregroundMark x1="67344" y1="75625" x2="67344" y2="75625"/>
                        <a14:foregroundMark x1="57344" y1="71250" x2="57344" y2="7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2200" y="4905352"/>
            <a:ext cx="2015721" cy="1511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37774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3407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Comic Sans MS" pitchFamily="66" charset="0"/>
              </a:rPr>
              <a:t>Помоги </a:t>
            </a:r>
            <a:r>
              <a:rPr lang="ru-RU" sz="3600" dirty="0" err="1">
                <a:latin typeface="Comic Sans MS" pitchFamily="66" charset="0"/>
              </a:rPr>
              <a:t>К</a:t>
            </a:r>
            <a:r>
              <a:rPr lang="ru-RU" sz="3600" dirty="0" err="1" smtClean="0">
                <a:latin typeface="Comic Sans MS" pitchFamily="66" charset="0"/>
              </a:rPr>
              <a:t>арлсону</a:t>
            </a:r>
            <a:r>
              <a:rPr lang="ru-RU" sz="3600" dirty="0" smtClean="0">
                <a:latin typeface="Comic Sans MS" pitchFamily="66" charset="0"/>
              </a:rPr>
              <a:t> подобрать подходящий </a:t>
            </a:r>
            <a:r>
              <a:rPr lang="ru-RU" sz="3600" dirty="0">
                <a:latin typeface="Comic Sans MS" pitchFamily="66" charset="0"/>
              </a:rPr>
              <a:t>карандаш с соблюдением следующих условий: не синий и не жёлтый, не самый длинный и не самый короткий</a:t>
            </a:r>
            <a:r>
              <a:rPr lang="ru-RU" dirty="0"/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100000" l="0" r="974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4526194"/>
            <a:ext cx="1516041" cy="2297032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6525823" y="5105581"/>
            <a:ext cx="1981763" cy="1752419"/>
            <a:chOff x="6525824" y="4460704"/>
            <a:chExt cx="2376264" cy="2446154"/>
          </a:xfrm>
        </p:grpSpPr>
        <p:pic>
          <p:nvPicPr>
            <p:cNvPr id="8" name="Рисунок 7">
              <a:hlinkClick r:id="" action="ppaction://hlinkshowjump?jump=nextslide"/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6525824" y="4460704"/>
              <a:ext cx="2376264" cy="2446154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 rot="20737600">
              <a:off x="7255464" y="4857150"/>
              <a:ext cx="1296144" cy="369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latin typeface="Georgia" pitchFamily="18" charset="0"/>
                </a:rPr>
                <a:t>ДАЛЕЕ</a:t>
              </a:r>
              <a:endParaRPr lang="ru-RU" b="1" dirty="0">
                <a:latin typeface="Georgia" pitchFamily="18" charset="0"/>
              </a:endParaRPr>
            </a:p>
          </p:txBody>
        </p:sp>
      </p:grpSp>
      <p:pic>
        <p:nvPicPr>
          <p:cNvPr id="26" name="Рисунок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11760" y="3308209"/>
            <a:ext cx="554690" cy="1809524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47864" y="3320213"/>
            <a:ext cx="664409" cy="1809524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7984" y="3278216"/>
            <a:ext cx="603454" cy="1809524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4088" y="3278216"/>
            <a:ext cx="688791" cy="1809524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0192" y="3265337"/>
            <a:ext cx="664409" cy="18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25024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" y="1052736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Comic Sans MS" pitchFamily="66" charset="0"/>
              </a:rPr>
              <a:t>В трех тарелках лежат разные фрукты. Бананы лежат не в синей и не в оранжевой тарелке. Апельсины не в синей и  не в желтой тарелке. В какой тарелке лежат груши?</a:t>
            </a: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100000" l="0" r="974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4526194"/>
            <a:ext cx="1516041" cy="2297032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7240333" y="5105581"/>
            <a:ext cx="1981763" cy="1752419"/>
            <a:chOff x="6525824" y="4460704"/>
            <a:chExt cx="2376264" cy="2446154"/>
          </a:xfrm>
        </p:grpSpPr>
        <p:pic>
          <p:nvPicPr>
            <p:cNvPr id="8" name="Рисунок 7">
              <a:hlinkClick r:id="" action="ppaction://hlinkshowjump?jump=nextslide"/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6525824" y="4460704"/>
              <a:ext cx="2376264" cy="2446154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 rot="20737600">
              <a:off x="7255464" y="4857150"/>
              <a:ext cx="1296144" cy="369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latin typeface="Georgia" pitchFamily="18" charset="0"/>
                </a:rPr>
                <a:t>ДАЛЕЕ</a:t>
              </a:r>
              <a:endParaRPr lang="ru-RU" b="1" dirty="0">
                <a:latin typeface="Georgia" pitchFamily="18" charset="0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9976" b="89538" l="4412" r="9624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89484" y="4604908"/>
            <a:ext cx="1949637" cy="130931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1000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31406" y="4811988"/>
            <a:ext cx="1777380" cy="17773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ackgroundRemoval t="10000" b="80250" l="1000" r="99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98256" y="4062148"/>
            <a:ext cx="2014501" cy="201450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56806" y="2543395"/>
            <a:ext cx="1750724" cy="151875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61016" y="2547131"/>
            <a:ext cx="1688983" cy="129511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61237" y="2605186"/>
            <a:ext cx="1617850" cy="139516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6907" y="4210872"/>
            <a:ext cx="1617850" cy="1395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31596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Comic Sans MS" pitchFamily="66" charset="0"/>
              </a:rPr>
              <a:t>Жираф, крокодил и бегемот жили в разных домиках. Жираф жил не в красном и не в синем домике. Крокодил жил не в красном и не в оранжевом домике. Догадайся, в каком домике жил бегемот?</a:t>
            </a: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100000" l="0" r="974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4526194"/>
            <a:ext cx="1516041" cy="2297032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7240333" y="5105581"/>
            <a:ext cx="1981763" cy="1752419"/>
            <a:chOff x="6525824" y="4460704"/>
            <a:chExt cx="2376264" cy="2446154"/>
          </a:xfrm>
        </p:grpSpPr>
        <p:pic>
          <p:nvPicPr>
            <p:cNvPr id="8" name="Рисунок 7">
              <a:hlinkClick r:id="" action="ppaction://hlinkshowjump?jump=nextslide"/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6525824" y="4460704"/>
              <a:ext cx="2376264" cy="2446154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 rot="20737600">
              <a:off x="7255464" y="4857150"/>
              <a:ext cx="1296144" cy="369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latin typeface="Georgia" pitchFamily="18" charset="0"/>
                </a:rPr>
                <a:t>ДАЛЕЕ</a:t>
              </a:r>
              <a:endParaRPr lang="ru-RU" b="1" dirty="0">
                <a:latin typeface="Georgia" pitchFamily="18" charset="0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30466" y="4672717"/>
            <a:ext cx="1584186" cy="15287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7664" y="4544376"/>
            <a:ext cx="1777380" cy="12781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63398" y="4062148"/>
            <a:ext cx="1484217" cy="201450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0" b="100000" l="0" r="100000">
                        <a14:foregroundMark x1="44181" y1="7671" x2="44181" y2="7671"/>
                        <a14:foregroundMark x1="57482" y1="7671" x2="57482" y2="76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90149" y="2564905"/>
            <a:ext cx="1408585" cy="169138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backgroundRemoval t="0" b="100000" l="9582" r="896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26107" y="2276872"/>
            <a:ext cx="1426696" cy="1934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7532" y="2754635"/>
            <a:ext cx="1946629" cy="142074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61237" y="5642438"/>
            <a:ext cx="1617850" cy="1180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8262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340768"/>
            <a:ext cx="8229600" cy="114300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100000" l="0" r="974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24091" y="2780928"/>
            <a:ext cx="2276445" cy="3449160"/>
          </a:xfrm>
          <a:prstGeom prst="rect">
            <a:avLst/>
          </a:prstGeom>
        </p:spPr>
      </p:pic>
      <p:sp>
        <p:nvSpPr>
          <p:cNvPr id="12" name="Овальная выноска 11"/>
          <p:cNvSpPr/>
          <p:nvPr/>
        </p:nvSpPr>
        <p:spPr>
          <a:xfrm>
            <a:off x="1187624" y="980728"/>
            <a:ext cx="5328592" cy="2376264"/>
          </a:xfrm>
          <a:prstGeom prst="wedgeEllipseCallout">
            <a:avLst>
              <a:gd name="adj1" fmla="val 42805"/>
              <a:gd name="adj2" fmla="val 547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solidFill>
                  <a:prstClr val="white"/>
                </a:solidFill>
                <a:latin typeface="Georgia" pitchFamily="18" charset="0"/>
              </a:rPr>
              <a:t>Ты справился со всеми заданиями ! Нажми на </a:t>
            </a:r>
            <a:r>
              <a:rPr lang="ru-RU" sz="3200" dirty="0" smtClean="0">
                <a:solidFill>
                  <a:prstClr val="white"/>
                </a:solidFill>
                <a:latin typeface="Georgia" pitchFamily="18" charset="0"/>
              </a:rPr>
              <a:t>домик.</a:t>
            </a:r>
            <a:endParaRPr lang="ru-RU" dirty="0"/>
          </a:p>
        </p:txBody>
      </p:sp>
      <p:pic>
        <p:nvPicPr>
          <p:cNvPr id="13" name="Рисунок 12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833" b="100000" l="10000" r="100000">
                        <a14:foregroundMark x1="56875" y1="74375" x2="56875" y2="74375"/>
                        <a14:foregroundMark x1="69844" y1="63542" x2="69844" y2="63542"/>
                        <a14:foregroundMark x1="70313" y1="63542" x2="70313" y2="63542"/>
                        <a14:foregroundMark x1="68281" y1="71250" x2="68281" y2="71250"/>
                        <a14:foregroundMark x1="67344" y1="75625" x2="67344" y2="75625"/>
                        <a14:foregroundMark x1="57344" y1="71250" x2="57344" y2="7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085184"/>
            <a:ext cx="2015721" cy="1511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48706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1563" b="93848" l="9924" r="898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332656" y="332656"/>
            <a:ext cx="8064896" cy="67413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9552" y="2166455"/>
            <a:ext cx="4104456" cy="830997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  <a:latin typeface="Comic Sans MS" pitchFamily="66" charset="0"/>
              </a:rPr>
              <a:t>Выбери игру</a:t>
            </a:r>
            <a:endParaRPr lang="ru-RU" sz="48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" name="TextBox 5">
            <a:hlinkClick r:id="rId6" action="ppaction://hlinksldjump"/>
          </p:cNvPr>
          <p:cNvSpPr txBox="1"/>
          <p:nvPr/>
        </p:nvSpPr>
        <p:spPr>
          <a:xfrm rot="19962286">
            <a:off x="2334615" y="1100368"/>
            <a:ext cx="1390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Comic Sans MS" pitchFamily="66" charset="0"/>
              </a:rPr>
              <a:t>Игра 1</a:t>
            </a:r>
            <a:endParaRPr lang="ru-RU" sz="28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298004">
            <a:off x="2145278" y="3243652"/>
            <a:ext cx="1390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Comic Sans MS" pitchFamily="66" charset="0"/>
              </a:rPr>
              <a:t>Игра 2</a:t>
            </a:r>
            <a:endParaRPr lang="ru-RU" sz="28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8" name="TextBox 7">
            <a:hlinkClick r:id="rId7" action="ppaction://hlinksldjump"/>
          </p:cNvPr>
          <p:cNvSpPr txBox="1"/>
          <p:nvPr/>
        </p:nvSpPr>
        <p:spPr>
          <a:xfrm rot="20722578">
            <a:off x="1896771" y="4158836"/>
            <a:ext cx="1390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Comic Sans MS" pitchFamily="66" charset="0"/>
              </a:rPr>
              <a:t>Игра 3</a:t>
            </a:r>
            <a:endParaRPr lang="ru-RU" sz="28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107630">
            <a:off x="2326092" y="5291797"/>
            <a:ext cx="1390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Comic Sans MS" pitchFamily="66" charset="0"/>
              </a:rPr>
              <a:t>Игра 4</a:t>
            </a:r>
            <a:endParaRPr lang="ru-RU" sz="28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11" name="Объект 3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0" b="97576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15143" y="85515"/>
            <a:ext cx="2411667" cy="1687301"/>
          </a:xfrm>
          <a:prstGeom prst="rect">
            <a:avLst/>
          </a:prstGeom>
        </p:spPr>
      </p:pic>
      <p:pic>
        <p:nvPicPr>
          <p:cNvPr id="12" name="Объект 4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backgroundRemoval t="0" b="100000" l="0" r="99023">
                        <a14:foregroundMark x1="40234" y1="27388" x2="40234" y2="27388"/>
                        <a14:foregroundMark x1="44043" y1="27388" x2="44043" y2="27388"/>
                        <a14:foregroundMark x1="46094" y1="28423" x2="46094" y2="28423"/>
                        <a14:foregroundMark x1="25098" y1="25432" x2="25098" y2="25432"/>
                        <a14:foregroundMark x1="20801" y1="27848" x2="20801" y2="278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4634689" y="2914562"/>
            <a:ext cx="1392121" cy="1181400"/>
          </a:xfrm>
          <a:prstGeom prst="rect">
            <a:avLst/>
          </a:prstGeom>
        </p:spPr>
      </p:pic>
      <p:pic>
        <p:nvPicPr>
          <p:cNvPr id="13" name="Рисунок 12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2460" y="3588518"/>
            <a:ext cx="1853237" cy="1663855"/>
          </a:xfrm>
          <a:prstGeom prst="rect">
            <a:avLst/>
          </a:prstGeom>
        </p:spPr>
      </p:pic>
      <p:pic>
        <p:nvPicPr>
          <p:cNvPr id="14" name="Рисунок 13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 xmlns="">
                  <a14:imgLayer r:embed="rId16">
                    <a14:imgEffect>
                      <a14:backgroundRemoval t="0" b="100000" l="0" r="974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63150" y="4467288"/>
            <a:ext cx="1230889" cy="1864984"/>
          </a:xfrm>
          <a:prstGeom prst="rect">
            <a:avLst/>
          </a:prstGeom>
        </p:spPr>
      </p:pic>
      <p:pic>
        <p:nvPicPr>
          <p:cNvPr id="10" name="Рисунок 9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 xmlns="">
                  <a14:imgLayer r:embed="rId18">
                    <a14:imgEffect>
                      <a14:backgroundRemoval t="0" b="9866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2645" y="118952"/>
            <a:ext cx="1243026" cy="1243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17725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>
        <p14:ferris dir="l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689" y="1412776"/>
            <a:ext cx="7357267" cy="1143000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ru-RU" sz="3600" dirty="0" smtClean="0">
                <a:latin typeface="Comic Sans MS" pitchFamily="66" charset="0"/>
              </a:rPr>
              <a:t>Помоги зайчику сосчитать капусту.</a:t>
            </a:r>
            <a:r>
              <a:rPr lang="ru-RU" dirty="0" smtClean="0">
                <a:latin typeface="Comic Sans MS" pitchFamily="66" charset="0"/>
              </a:rPr>
              <a:t> </a:t>
            </a:r>
            <a:r>
              <a:rPr lang="ru-RU" sz="3600" dirty="0" smtClean="0">
                <a:latin typeface="Comic Sans MS" pitchFamily="66" charset="0"/>
              </a:rPr>
              <a:t>Проверь </a:t>
            </a:r>
            <a:r>
              <a:rPr lang="ru-RU" sz="3600" dirty="0">
                <a:latin typeface="Comic Sans MS" pitchFamily="66" charset="0"/>
              </a:rPr>
              <a:t>себя, нажав на изображение цифры</a:t>
            </a:r>
            <a:r>
              <a:rPr lang="ru-RU" dirty="0">
                <a:latin typeface="Comic Sans MS" pitchFamily="66" charset="0"/>
              </a:rPr>
              <a:t>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97576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828600" y="3645024"/>
            <a:ext cx="3724406" cy="308186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9089439">
            <a:off x="3264004" y="5436956"/>
            <a:ext cx="964178" cy="9807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9556596">
            <a:off x="5434360" y="4671407"/>
            <a:ext cx="964178" cy="9807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16450" y="5436956"/>
            <a:ext cx="964178" cy="98072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4508159">
            <a:off x="4089357" y="5532115"/>
            <a:ext cx="964178" cy="9807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019149">
            <a:off x="5001193" y="5573482"/>
            <a:ext cx="964178" cy="9807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0267" y="4882852"/>
            <a:ext cx="964178" cy="98072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86981" y="4882852"/>
            <a:ext cx="964178" cy="980728"/>
          </a:xfrm>
          <a:prstGeom prst="rect">
            <a:avLst/>
          </a:prstGeom>
        </p:spPr>
      </p:pic>
      <p:grpSp>
        <p:nvGrpSpPr>
          <p:cNvPr id="14" name="Группа 13"/>
          <p:cNvGrpSpPr/>
          <p:nvPr/>
        </p:nvGrpSpPr>
        <p:grpSpPr>
          <a:xfrm>
            <a:off x="6525824" y="4460704"/>
            <a:ext cx="2376264" cy="2446154"/>
            <a:chOff x="6525824" y="4460704"/>
            <a:chExt cx="2376264" cy="2446154"/>
          </a:xfrm>
        </p:grpSpPr>
        <p:pic>
          <p:nvPicPr>
            <p:cNvPr id="12" name="Рисунок 11">
              <a:hlinkClick r:id="" action="ppaction://hlinkshowjump?jump=nextslide"/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6525824" y="4460704"/>
              <a:ext cx="2376264" cy="2446154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 rot="20737600">
              <a:off x="7255465" y="4969773"/>
              <a:ext cx="1296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latin typeface="Georgia" pitchFamily="18" charset="0"/>
                </a:rPr>
                <a:t>ДАЛЕЕ</a:t>
              </a:r>
              <a:endParaRPr lang="ru-RU" b="1" dirty="0">
                <a:latin typeface="Georgia" pitchFamily="18" charset="0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195736" y="3445041"/>
            <a:ext cx="8640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/>
              <a:t>5</a:t>
            </a:r>
            <a:endParaRPr lang="ru-RU" sz="6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175374" y="3284984"/>
            <a:ext cx="8640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/>
              <a:t>8</a:t>
            </a:r>
            <a:endParaRPr lang="ru-RU" sz="6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6448580" y="3073404"/>
            <a:ext cx="8640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/>
              <a:t>9</a:t>
            </a:r>
            <a:endParaRPr lang="ru-RU" sz="6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3705797" y="3073405"/>
            <a:ext cx="8640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/>
              <a:t>7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xmlns="" val="3491887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3" grpId="0"/>
      <p:bldP spid="15" grpId="0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9794" y="1412776"/>
            <a:ext cx="7093743" cy="1143000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ru-RU" sz="3600" dirty="0" smtClean="0">
                <a:latin typeface="Comic Sans MS" pitchFamily="66" charset="0"/>
              </a:rPr>
              <a:t>Помоги зайчику сосчитать морковку.  Проверь себя, нажав на изображение цифры.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97576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828600" y="3645024"/>
            <a:ext cx="3724406" cy="308186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9089439">
            <a:off x="3873623" y="4558436"/>
            <a:ext cx="1284540" cy="11264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46461" y="5061272"/>
            <a:ext cx="1374102" cy="1205042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6525824" y="4460704"/>
            <a:ext cx="2376264" cy="2446154"/>
            <a:chOff x="6525824" y="4460704"/>
            <a:chExt cx="2376264" cy="2446154"/>
          </a:xfrm>
        </p:grpSpPr>
        <p:pic>
          <p:nvPicPr>
            <p:cNvPr id="13" name="Рисунок 12">
              <a:hlinkClick r:id="" action="ppaction://hlinkshowjump?jump=nextslide"/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6525824" y="4460704"/>
              <a:ext cx="2376264" cy="2446154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 rot="20737600">
              <a:off x="7255465" y="4969773"/>
              <a:ext cx="1296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latin typeface="Georgia" pitchFamily="18" charset="0"/>
                </a:rPr>
                <a:t>ДАЛЕЕ</a:t>
              </a:r>
              <a:endParaRPr lang="ru-RU" b="1" dirty="0">
                <a:latin typeface="Georgia" pitchFamily="18" charset="0"/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91582" y="4889821"/>
            <a:ext cx="1378341" cy="120875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831933">
            <a:off x="4511912" y="4232964"/>
            <a:ext cx="1326644" cy="116342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6101666">
            <a:off x="5802828" y="4901269"/>
            <a:ext cx="1352234" cy="118586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3566548">
            <a:off x="5203170" y="4298721"/>
            <a:ext cx="1510923" cy="132502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43808" y="4889821"/>
            <a:ext cx="1374102" cy="120504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3566548">
            <a:off x="3294005" y="4152161"/>
            <a:ext cx="1510923" cy="132502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6101666">
            <a:off x="3610263" y="5004008"/>
            <a:ext cx="1352234" cy="1185864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838538" y="3978173"/>
            <a:ext cx="8640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/>
              <a:t>8</a:t>
            </a:r>
            <a:endParaRPr lang="ru-RU" sz="60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6660232" y="3445041"/>
            <a:ext cx="8640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/>
              <a:t>9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862965" y="3319476"/>
            <a:ext cx="8640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/>
              <a:t>6</a:t>
            </a:r>
            <a:endParaRPr lang="ru-RU" sz="60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3087504" y="3269591"/>
            <a:ext cx="8640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/>
              <a:t>4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xmlns="" val="1372022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6350" y="1556792"/>
            <a:ext cx="7293496" cy="1143000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ru-RU" sz="3600" dirty="0" smtClean="0">
                <a:latin typeface="Comic Sans MS" pitchFamily="66" charset="0"/>
              </a:rPr>
              <a:t>Помоги зайчику сосчитать грибочки.</a:t>
            </a:r>
            <a:r>
              <a:rPr lang="ru-RU" dirty="0" smtClean="0">
                <a:latin typeface="Comic Sans MS" pitchFamily="66" charset="0"/>
              </a:rPr>
              <a:t> </a:t>
            </a:r>
            <a:r>
              <a:rPr lang="ru-RU" sz="3600" dirty="0">
                <a:latin typeface="Comic Sans MS" pitchFamily="66" charset="0"/>
              </a:rPr>
              <a:t>Проверь себя, нажав на изображение цифры</a:t>
            </a:r>
            <a:r>
              <a:rPr lang="ru-RU" dirty="0">
                <a:latin typeface="Comic Sans MS" pitchFamily="66" charset="0"/>
              </a:rPr>
              <a:t>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97576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828600" y="3645024"/>
            <a:ext cx="3724406" cy="3081861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53098" y="5534454"/>
            <a:ext cx="969832" cy="1372404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6525824" y="4460704"/>
            <a:ext cx="2376264" cy="2446154"/>
            <a:chOff x="6525824" y="4460704"/>
            <a:chExt cx="2376264" cy="2446154"/>
          </a:xfrm>
        </p:grpSpPr>
        <p:pic>
          <p:nvPicPr>
            <p:cNvPr id="13" name="Рисунок 12">
              <a:hlinkClick r:id="" action="ppaction://hlinkshowjump?jump=nextslide"/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6525824" y="4460704"/>
              <a:ext cx="2376264" cy="2446154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 rot="20737600">
              <a:off x="7255465" y="4969773"/>
              <a:ext cx="1296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latin typeface="Georgia" pitchFamily="18" charset="0"/>
                </a:rPr>
                <a:t>ДАЛЕЕ</a:t>
              </a:r>
              <a:endParaRPr lang="ru-RU" b="1" dirty="0">
                <a:latin typeface="Georgia" pitchFamily="18" charset="0"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85269">
            <a:off x="5791317" y="4951246"/>
            <a:ext cx="1035316" cy="146507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86703">
            <a:off x="2340581" y="4932245"/>
            <a:ext cx="1013580" cy="143431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37910">
            <a:off x="5448965" y="5616477"/>
            <a:ext cx="545453" cy="77186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10878">
            <a:off x="3452816" y="5451103"/>
            <a:ext cx="646988" cy="915549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462331" y="3601815"/>
            <a:ext cx="8640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/>
              <a:t>6</a:t>
            </a:r>
            <a:endParaRPr lang="ru-RU" sz="6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344262" y="3601816"/>
            <a:ext cx="8640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/>
              <a:t>4</a:t>
            </a:r>
            <a:endParaRPr lang="ru-RU" sz="6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5159843" y="3614440"/>
            <a:ext cx="8640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/>
              <a:t>3</a:t>
            </a:r>
            <a:endParaRPr lang="ru-RU" sz="6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1760277" y="3640482"/>
            <a:ext cx="8640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/>
              <a:t>5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xmlns="" val="9883727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24744"/>
            <a:ext cx="8229600" cy="114300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97576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52536" y="2420888"/>
            <a:ext cx="4942702" cy="4089973"/>
          </a:xfrm>
        </p:spPr>
      </p:pic>
      <p:sp>
        <p:nvSpPr>
          <p:cNvPr id="3" name="Овальная выноска 2"/>
          <p:cNvSpPr/>
          <p:nvPr/>
        </p:nvSpPr>
        <p:spPr>
          <a:xfrm>
            <a:off x="3275856" y="1772816"/>
            <a:ext cx="4392488" cy="2376264"/>
          </a:xfrm>
          <a:prstGeom prst="wedgeEllipseCallout">
            <a:avLst>
              <a:gd name="adj1" fmla="val -56290"/>
              <a:gd name="adj2" fmla="val 688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3779912" y="2068106"/>
            <a:ext cx="39604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Georgia" pitchFamily="18" charset="0"/>
              </a:rPr>
              <a:t>Ты справился со всеми заданиями ! Нажми на домик.</a:t>
            </a:r>
            <a:endParaRPr lang="ru-RU" sz="3200" dirty="0">
              <a:solidFill>
                <a:schemeClr val="bg1"/>
              </a:solidFill>
              <a:latin typeface="Georgia" pitchFamily="18" charset="0"/>
            </a:endParaRPr>
          </a:p>
        </p:txBody>
      </p:sp>
      <p:pic>
        <p:nvPicPr>
          <p:cNvPr id="13" name="Рисунок 12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833" b="100000" l="10000" r="100000">
                        <a14:foregroundMark x1="56875" y1="74375" x2="56875" y2="74375"/>
                        <a14:foregroundMark x1="69844" y1="63542" x2="69844" y2="63542"/>
                        <a14:foregroundMark x1="70313" y1="63542" x2="70313" y2="63542"/>
                        <a14:foregroundMark x1="68281" y1="71250" x2="68281" y2="71250"/>
                        <a14:foregroundMark x1="67344" y1="75625" x2="67344" y2="75625"/>
                        <a14:foregroundMark x1="57344" y1="71250" x2="57344" y2="7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79960" y="4872454"/>
            <a:ext cx="2015721" cy="1511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530531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864" y="155679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Comic Sans MS" panose="030F0702030302020204" pitchFamily="66" charset="0"/>
              </a:rPr>
              <a:t>Найди потерянную гусеницей цифру и нажми на нее, для восстановления числового ряда. </a:t>
            </a:r>
            <a:endParaRPr lang="ru-RU" sz="3200" dirty="0">
              <a:latin typeface="Comic Sans MS" panose="030F0702030302020204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89362" l="41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107504" y="3212976"/>
            <a:ext cx="8784976" cy="1991715"/>
          </a:xfrm>
        </p:spPr>
      </p:pic>
      <p:sp>
        <p:nvSpPr>
          <p:cNvPr id="6" name="TextBox 5"/>
          <p:cNvSpPr txBox="1"/>
          <p:nvPr/>
        </p:nvSpPr>
        <p:spPr>
          <a:xfrm>
            <a:off x="2648202" y="4077072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Georgia" pitchFamily="18" charset="0"/>
              </a:rPr>
              <a:t>2</a:t>
            </a:r>
            <a:endParaRPr lang="ru-RU" sz="4000" b="1" dirty="0">
              <a:latin typeface="Georgi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3968" y="4071541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Georgia" pitchFamily="18" charset="0"/>
              </a:rPr>
              <a:t>4</a:t>
            </a:r>
            <a:endParaRPr lang="ru-RU" sz="4000" b="1" dirty="0">
              <a:latin typeface="Georg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63688" y="4102500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Georgia" pitchFamily="18" charset="0"/>
              </a:rPr>
              <a:t>1</a:t>
            </a:r>
            <a:endParaRPr lang="ru-RU" sz="4000" b="1" dirty="0">
              <a:latin typeface="Georg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46767" y="4065680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Georgia" pitchFamily="18" charset="0"/>
              </a:rP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76056" y="4059819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Georgia" pitchFamily="18" charset="0"/>
              </a:rPr>
              <a:t>5</a:t>
            </a:r>
            <a:endParaRPr lang="ru-RU" sz="4000" b="1" dirty="0">
              <a:latin typeface="Georgi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68144" y="4054288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Georgia" pitchFamily="18" charset="0"/>
              </a:rPr>
              <a:t>6</a:t>
            </a:r>
            <a:endParaRPr lang="ru-RU" sz="4000" b="1" dirty="0">
              <a:latin typeface="Georgi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60232" y="4054288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Georgia" pitchFamily="18" charset="0"/>
              </a:rPr>
              <a:t>7</a:t>
            </a:r>
            <a:endParaRPr lang="ru-RU" sz="4000" b="1" dirty="0">
              <a:latin typeface="Georgi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425140" y="4053579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Georgia" pitchFamily="18" charset="0"/>
              </a:rPr>
              <a:t>8</a:t>
            </a:r>
            <a:endParaRPr lang="ru-RU" sz="4000" b="1" dirty="0">
              <a:latin typeface="Georgia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172400" y="4053579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Georgia" pitchFamily="18" charset="0"/>
              </a:rPr>
              <a:t>9</a:t>
            </a:r>
            <a:endParaRPr lang="ru-RU" sz="4000" b="1" dirty="0">
              <a:latin typeface="Georgi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rot="19177430">
            <a:off x="1364406" y="5401610"/>
            <a:ext cx="7985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Georgia" pitchFamily="18" charset="0"/>
              </a:rPr>
              <a:t>3</a:t>
            </a:r>
            <a:endParaRPr lang="ru-RU" sz="4000" b="1" dirty="0">
              <a:latin typeface="Georgia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rot="20794128">
            <a:off x="3014676" y="5344025"/>
            <a:ext cx="7985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latin typeface="Georgia" pitchFamily="18" charset="0"/>
              </a:rPr>
              <a:t>6</a:t>
            </a:r>
          </a:p>
        </p:txBody>
      </p:sp>
      <p:sp>
        <p:nvSpPr>
          <p:cNvPr id="17" name="TextBox 16"/>
          <p:cNvSpPr txBox="1"/>
          <p:nvPr/>
        </p:nvSpPr>
        <p:spPr>
          <a:xfrm rot="1856705">
            <a:off x="6243391" y="5363848"/>
            <a:ext cx="7985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latin typeface="Georgia" pitchFamily="18" charset="0"/>
              </a:rPr>
              <a:t>1</a:t>
            </a:r>
          </a:p>
        </p:txBody>
      </p:sp>
      <p:sp>
        <p:nvSpPr>
          <p:cNvPr id="18" name="TextBox 17"/>
          <p:cNvSpPr txBox="1"/>
          <p:nvPr/>
        </p:nvSpPr>
        <p:spPr>
          <a:xfrm rot="569047">
            <a:off x="4676773" y="5381134"/>
            <a:ext cx="7985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latin typeface="Georgia" pitchFamily="18" charset="0"/>
              </a:rPr>
              <a:t>9</a:t>
            </a:r>
          </a:p>
        </p:txBody>
      </p:sp>
      <p:grpSp>
        <p:nvGrpSpPr>
          <p:cNvPr id="19" name="Группа 18"/>
          <p:cNvGrpSpPr/>
          <p:nvPr/>
        </p:nvGrpSpPr>
        <p:grpSpPr>
          <a:xfrm>
            <a:off x="6975533" y="4954574"/>
            <a:ext cx="2051341" cy="2092182"/>
            <a:chOff x="6525824" y="4460704"/>
            <a:chExt cx="2376264" cy="2446154"/>
          </a:xfrm>
        </p:grpSpPr>
        <p:pic>
          <p:nvPicPr>
            <p:cNvPr id="20" name="Рисунок 19">
              <a:hlinkClick r:id="" action="ppaction://hlinkshowjump?jump=nextslide"/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6525824" y="4460704"/>
              <a:ext cx="2376264" cy="2446154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 rot="20737600">
              <a:off x="7255465" y="4969773"/>
              <a:ext cx="1296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latin typeface="Georgia" pitchFamily="18" charset="0"/>
                </a:rPr>
                <a:t>ДАЛЕЕ</a:t>
              </a:r>
              <a:endParaRPr lang="ru-RU" b="1" dirty="0">
                <a:latin typeface="Georg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955799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6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10480" b="99563" l="0" r="969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08520" y="3120196"/>
            <a:ext cx="9252520" cy="1964608"/>
          </a:xfrm>
        </p:spPr>
      </p:pic>
      <p:sp>
        <p:nvSpPr>
          <p:cNvPr id="6" name="TextBox 5"/>
          <p:cNvSpPr txBox="1"/>
          <p:nvPr/>
        </p:nvSpPr>
        <p:spPr>
          <a:xfrm>
            <a:off x="2648202" y="4077072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Georgia" pitchFamily="18" charset="0"/>
              </a:rPr>
              <a:t>2</a:t>
            </a:r>
            <a:endParaRPr lang="ru-RU" sz="4000" b="1" dirty="0">
              <a:latin typeface="Georgi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3968" y="4071541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Georgia" pitchFamily="18" charset="0"/>
              </a:rPr>
              <a:t>4</a:t>
            </a:r>
            <a:endParaRPr lang="ru-RU" sz="4000" b="1" dirty="0">
              <a:latin typeface="Georg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63688" y="4102500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Georgia" pitchFamily="18" charset="0"/>
              </a:rPr>
              <a:t>1</a:t>
            </a:r>
            <a:endParaRPr lang="ru-RU" sz="4000" b="1" dirty="0">
              <a:latin typeface="Georg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70888" y="4052802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Georgia" pitchFamily="18" charset="0"/>
              </a:rPr>
              <a:t>6</a:t>
            </a:r>
            <a:endParaRPr lang="ru-RU" sz="4000" b="1" dirty="0">
              <a:latin typeface="Georgia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76056" y="4059819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Georgia" pitchFamily="18" charset="0"/>
              </a:rPr>
              <a:t>5</a:t>
            </a:r>
            <a:endParaRPr lang="ru-RU" sz="4000" b="1" dirty="0">
              <a:latin typeface="Georgi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33488" y="4071413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Georgia" pitchFamily="18" charset="0"/>
              </a:rPr>
              <a:t>3</a:t>
            </a:r>
            <a:endParaRPr lang="ru-RU" sz="4000" b="1" dirty="0">
              <a:latin typeface="Georgi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60232" y="4054288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Georgia" pitchFamily="18" charset="0"/>
              </a:rPr>
              <a:t>7</a:t>
            </a:r>
            <a:endParaRPr lang="ru-RU" sz="4000" b="1" dirty="0">
              <a:latin typeface="Georgi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425140" y="4053579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Georgia" pitchFamily="18" charset="0"/>
              </a:rPr>
              <a:t>8</a:t>
            </a:r>
            <a:endParaRPr lang="ru-RU" sz="4000" b="1" dirty="0">
              <a:latin typeface="Georgia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172400" y="4053579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Georgia" pitchFamily="18" charset="0"/>
              </a:rPr>
              <a:t>9</a:t>
            </a:r>
            <a:endParaRPr lang="ru-RU" sz="4000" b="1" dirty="0">
              <a:latin typeface="Georgi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36951" y="5462959"/>
            <a:ext cx="7985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Georgia" pitchFamily="18" charset="0"/>
              </a:rPr>
              <a:t>8</a:t>
            </a:r>
            <a:endParaRPr lang="ru-RU" sz="4000" b="1" dirty="0">
              <a:latin typeface="Georgia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rot="21334628">
            <a:off x="932888" y="5496529"/>
            <a:ext cx="7985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Georgia" pitchFamily="18" charset="0"/>
              </a:rPr>
              <a:t>3</a:t>
            </a:r>
            <a:endParaRPr lang="ru-RU" sz="4400" b="1" dirty="0">
              <a:latin typeface="Georgia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417812">
            <a:off x="5252837" y="5415279"/>
            <a:ext cx="7985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Georgia" pitchFamily="18" charset="0"/>
              </a:rPr>
              <a:t>2</a:t>
            </a:r>
            <a:endParaRPr lang="ru-RU" sz="4400" b="1" dirty="0">
              <a:latin typeface="Georgia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 rot="569047">
            <a:off x="3878945" y="5405217"/>
            <a:ext cx="7985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latin typeface="Georgia" pitchFamily="18" charset="0"/>
              </a:rPr>
              <a:t>7</a:t>
            </a:r>
          </a:p>
        </p:txBody>
      </p:sp>
      <p:grpSp>
        <p:nvGrpSpPr>
          <p:cNvPr id="20" name="Группа 19"/>
          <p:cNvGrpSpPr/>
          <p:nvPr/>
        </p:nvGrpSpPr>
        <p:grpSpPr>
          <a:xfrm>
            <a:off x="6525824" y="5085850"/>
            <a:ext cx="2376264" cy="2012255"/>
            <a:chOff x="6525824" y="4668282"/>
            <a:chExt cx="2376264" cy="2446154"/>
          </a:xfrm>
        </p:grpSpPr>
        <p:pic>
          <p:nvPicPr>
            <p:cNvPr id="21" name="Рисунок 20">
              <a:hlinkClick r:id="" action="ppaction://hlinkshowjump?jump=nextslide"/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6525824" y="4668282"/>
              <a:ext cx="2376264" cy="2446154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 rot="20737600">
              <a:off x="7255465" y="5099200"/>
              <a:ext cx="1296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latin typeface="Georgia" pitchFamily="18" charset="0"/>
                </a:rPr>
                <a:t>ДАЛЕЕ</a:t>
              </a:r>
              <a:endParaRPr lang="ru-RU" b="1" dirty="0">
                <a:latin typeface="Georgia" pitchFamily="18" charset="0"/>
              </a:endParaRPr>
            </a:p>
          </p:txBody>
        </p:sp>
      </p:grpSp>
      <p:sp>
        <p:nvSpPr>
          <p:cNvPr id="23" name="Заголовок 1"/>
          <p:cNvSpPr>
            <a:spLocks noGrp="1"/>
          </p:cNvSpPr>
          <p:nvPr>
            <p:ph type="title"/>
          </p:nvPr>
        </p:nvSpPr>
        <p:spPr>
          <a:xfrm>
            <a:off x="519113" y="15573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Comic Sans MS" panose="030F0702030302020204" pitchFamily="66" charset="0"/>
              </a:rPr>
              <a:t>Найди потерянную гусеницей цифру и нажми на нее, для восстановления числового ряда. </a:t>
            </a:r>
            <a:endParaRPr lang="ru-RU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6544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6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9804" b="100000" l="4748" r="973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3070498"/>
            <a:ext cx="8568952" cy="1964608"/>
          </a:xfrm>
        </p:spPr>
      </p:pic>
      <p:sp>
        <p:nvSpPr>
          <p:cNvPr id="6" name="TextBox 5"/>
          <p:cNvSpPr txBox="1"/>
          <p:nvPr/>
        </p:nvSpPr>
        <p:spPr>
          <a:xfrm>
            <a:off x="2753712" y="4211514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Georgia" pitchFamily="18" charset="0"/>
              </a:rPr>
              <a:t>2</a:t>
            </a:r>
            <a:endParaRPr lang="ru-RU" sz="4000" b="1" dirty="0">
              <a:latin typeface="Georgi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3968" y="4071541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Georgia" pitchFamily="18" charset="0"/>
              </a:rPr>
              <a:t>4</a:t>
            </a:r>
            <a:endParaRPr lang="ru-RU" sz="4000" b="1" dirty="0">
              <a:latin typeface="Georg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07174" y="4221088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Georgia" pitchFamily="18" charset="0"/>
              </a:rPr>
              <a:t>1</a:t>
            </a:r>
            <a:endParaRPr lang="ru-RU" sz="4000" b="1" dirty="0">
              <a:latin typeface="Georg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83554" y="4211514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Georgia" pitchFamily="18" charset="0"/>
              </a:rPr>
              <a:t>6</a:t>
            </a:r>
            <a:endParaRPr lang="ru-RU" sz="4000" b="1" dirty="0">
              <a:latin typeface="Georgia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76056" y="4059819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Georgia" pitchFamily="18" charset="0"/>
              </a:rPr>
              <a:t>5</a:t>
            </a:r>
            <a:endParaRPr lang="ru-RU" sz="4000" b="1" dirty="0">
              <a:latin typeface="Georgi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200091" y="4125156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Georgia" pitchFamily="18" charset="0"/>
              </a:rPr>
              <a:t>8</a:t>
            </a:r>
            <a:endParaRPr lang="ru-RU" sz="4000" b="1" dirty="0">
              <a:latin typeface="Georgi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16216" y="4121730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Georgia" pitchFamily="18" charset="0"/>
              </a:rPr>
              <a:t>7</a:t>
            </a:r>
            <a:endParaRPr lang="ru-RU" sz="4000" b="1" dirty="0">
              <a:latin typeface="Georgi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44738" y="4182574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Georgia" pitchFamily="18" charset="0"/>
              </a:rPr>
              <a:t>3</a:t>
            </a:r>
            <a:endParaRPr lang="ru-RU" sz="4000" b="1" dirty="0">
              <a:latin typeface="Georgia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931523" y="4121730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Georgia" pitchFamily="18" charset="0"/>
              </a:rPr>
              <a:t>9</a:t>
            </a:r>
            <a:endParaRPr lang="ru-RU" sz="4000" b="1" dirty="0">
              <a:latin typeface="Georgi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08781" y="5438874"/>
            <a:ext cx="7985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Georgia" pitchFamily="18" charset="0"/>
              </a:rPr>
              <a:t>5</a:t>
            </a:r>
            <a:endParaRPr lang="ru-RU" sz="4000" b="1" dirty="0">
              <a:latin typeface="Georgia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rot="302204">
            <a:off x="5672303" y="5543287"/>
            <a:ext cx="7985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Georgia" pitchFamily="18" charset="0"/>
              </a:rPr>
              <a:t>8</a:t>
            </a:r>
            <a:endParaRPr lang="ru-RU" sz="4400" b="1" dirty="0">
              <a:latin typeface="Georgia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20932815">
            <a:off x="4032837" y="5448348"/>
            <a:ext cx="7985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Georgia" pitchFamily="18" charset="0"/>
              </a:rPr>
              <a:t>9</a:t>
            </a:r>
            <a:endParaRPr lang="ru-RU" sz="4400" b="1" dirty="0">
              <a:latin typeface="Georgia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 rot="569047">
            <a:off x="2454546" y="5499407"/>
            <a:ext cx="7985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latin typeface="Georgia" pitchFamily="18" charset="0"/>
              </a:rPr>
              <a:t>7</a:t>
            </a:r>
          </a:p>
        </p:txBody>
      </p:sp>
      <p:grpSp>
        <p:nvGrpSpPr>
          <p:cNvPr id="19" name="Группа 18"/>
          <p:cNvGrpSpPr/>
          <p:nvPr/>
        </p:nvGrpSpPr>
        <p:grpSpPr>
          <a:xfrm>
            <a:off x="6525824" y="5154438"/>
            <a:ext cx="1981763" cy="1752419"/>
            <a:chOff x="6525824" y="4460704"/>
            <a:chExt cx="2376264" cy="2446154"/>
          </a:xfrm>
        </p:grpSpPr>
        <p:pic>
          <p:nvPicPr>
            <p:cNvPr id="20" name="Рисунок 19">
              <a:hlinkClick r:id="" action="ppaction://hlinkshowjump?jump=nextslide"/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6525824" y="4460704"/>
              <a:ext cx="2376264" cy="2446154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 rot="20737600">
              <a:off x="7255464" y="4857150"/>
              <a:ext cx="1296144" cy="369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latin typeface="Georgia" pitchFamily="18" charset="0"/>
                </a:rPr>
                <a:t>ДАЛЕЕ</a:t>
              </a:r>
              <a:endParaRPr lang="ru-RU" b="1" dirty="0">
                <a:latin typeface="Georgia" pitchFamily="18" charset="0"/>
              </a:endParaRPr>
            </a:p>
          </p:txBody>
        </p:sp>
      </p:grp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519113" y="15573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Comic Sans MS" panose="030F0702030302020204" pitchFamily="66" charset="0"/>
              </a:rPr>
              <a:t>Найди потерянную гусеницей цифру и нажми на нее, для восстановления числового ряда. </a:t>
            </a:r>
            <a:endParaRPr lang="ru-RU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0235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6" grpId="0"/>
      <p:bldP spid="17" grpId="0"/>
      <p:bldP spid="1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</TotalTime>
  <Words>321</Words>
  <Application>Microsoft Office PowerPoint</Application>
  <PresentationFormat>Экран (4:3)</PresentationFormat>
  <Paragraphs>86</Paragraphs>
  <Slides>18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Интерактивная игра</vt:lpstr>
      <vt:lpstr>Слайд 2</vt:lpstr>
      <vt:lpstr>Помоги зайчику сосчитать капусту. Проверь себя, нажав на изображение цифры.</vt:lpstr>
      <vt:lpstr>Помоги зайчику сосчитать морковку.  Проверь себя, нажав на изображение цифры.</vt:lpstr>
      <vt:lpstr>Помоги зайчику сосчитать грибочки. Проверь себя, нажав на изображение цифры.</vt:lpstr>
      <vt:lpstr>Слайд 6</vt:lpstr>
      <vt:lpstr>Найди потерянную гусеницей цифру и нажми на нее, для восстановления числового ряда. </vt:lpstr>
      <vt:lpstr>Найди потерянную гусеницей цифру и нажми на нее, для восстановления числового ряда. </vt:lpstr>
      <vt:lpstr>Найди потерянную гусеницей цифру и нажми на нее, для восстановления числового ряда. </vt:lpstr>
      <vt:lpstr>Слайд 10</vt:lpstr>
      <vt:lpstr>Заполни пустой квадрат, нажав на соответствующее изображение</vt:lpstr>
      <vt:lpstr>Заполни пустой квадрат, нажав на соответствующее изображение</vt:lpstr>
      <vt:lpstr>Заполни пустой квадрат, нажав на соответствующее изображение</vt:lpstr>
      <vt:lpstr>Слайд 14</vt:lpstr>
      <vt:lpstr>Помоги Карлсону подобрать подходящий карандаш с соблюдением следующих условий: не синий и не жёлтый, не самый длинный и не самый короткий.</vt:lpstr>
      <vt:lpstr>В трех тарелках лежат разные фрукты. Бананы лежат не в синей и не в оранжевой тарелке. Апельсины не в синей и  не в желтой тарелке. В какой тарелке лежат груши?</vt:lpstr>
      <vt:lpstr>Жираф, крокодил и бегемот жили в разных домиках. Жираф жил не в красном и не в синем домике. Крокодил жил не в красном и не в оранжевом домике. Догадайся, в каком домике жил бегемот?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бук</dc:creator>
  <cp:lastModifiedBy>User</cp:lastModifiedBy>
  <cp:revision>53</cp:revision>
  <dcterms:created xsi:type="dcterms:W3CDTF">2017-10-22T06:23:49Z</dcterms:created>
  <dcterms:modified xsi:type="dcterms:W3CDTF">2021-10-08T19:34:27Z</dcterms:modified>
</cp:coreProperties>
</file>